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57" r:id="rId5"/>
    <p:sldId id="260" r:id="rId6"/>
    <p:sldId id="269" r:id="rId7"/>
    <p:sldId id="262" r:id="rId8"/>
    <p:sldId id="270" r:id="rId9"/>
    <p:sldId id="267" r:id="rId10"/>
    <p:sldId id="261" r:id="rId11"/>
    <p:sldId id="263" r:id="rId12"/>
    <p:sldId id="264" r:id="rId13"/>
    <p:sldId id="265" r:id="rId14"/>
    <p:sldId id="266" r:id="rId15"/>
    <p:sldId id="271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5196" autoAdjust="0"/>
  </p:normalViewPr>
  <p:slideViewPr>
    <p:cSldViewPr snapToGrid="0" snapToObjects="1">
      <p:cViewPr varScale="1">
        <p:scale>
          <a:sx n="78" d="100"/>
          <a:sy n="78" d="100"/>
        </p:scale>
        <p:origin x="74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552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10054279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21786/bbrc/13.14/56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975815" y="632521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Minor Project Presentation</a:t>
            </a:r>
          </a:p>
          <a:p>
            <a:pPr marL="0" indent="0">
              <a:lnSpc>
                <a:spcPts val="6561"/>
              </a:lnSpc>
              <a:buNone/>
            </a:pPr>
            <a:endParaRPr lang="en-US" sz="5249" b="1" dirty="0">
              <a:solidFill>
                <a:srgbClr val="FF726D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>
              <a:lnSpc>
                <a:spcPts val="6561"/>
              </a:lnSpc>
              <a:buNone/>
            </a:pPr>
            <a:r>
              <a:rPr lang="en-US" sz="46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Project Title - </a:t>
            </a:r>
            <a:r>
              <a:rPr lang="en-US" sz="4600" b="1" dirty="0" err="1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Menstrubuddy</a:t>
            </a:r>
            <a:endParaRPr lang="en-US" sz="4600" b="1" dirty="0">
              <a:solidFill>
                <a:srgbClr val="FF726D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>
              <a:lnSpc>
                <a:spcPts val="6561"/>
              </a:lnSpc>
              <a:buNone/>
            </a:pP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975815" y="4676360"/>
            <a:ext cx="7477601" cy="32842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AD1E6"/>
              </a:solidFill>
              <a:latin typeface="Fira Sans" pitchFamily="34" charset="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 Members:-</a:t>
            </a:r>
            <a:br>
              <a:rPr lang="en-US" sz="18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</a:br>
            <a:r>
              <a:rPr lang="en-US" sz="18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Apeksha Jain   -21103081</a:t>
            </a:r>
          </a:p>
          <a:p>
            <a:pPr marL="0" indent="0">
              <a:lnSpc>
                <a:spcPts val="2799"/>
              </a:lnSpc>
              <a:buNone/>
            </a:pPr>
            <a:endParaRPr lang="en-US" b="1" dirty="0">
              <a:solidFill>
                <a:srgbClr val="E5E0DF"/>
              </a:solidFill>
              <a:latin typeface="Barlow" pitchFamily="34" charset="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</a:rPr>
              <a:t>Faculty Supervisor:-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</a:rPr>
              <a:t>Dr. Ankita Verma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786086" y="5755958"/>
            <a:ext cx="201930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1026" name="Picture 2" descr="Jaypee Institute of Information Technology - Wikipedia">
            <a:extLst>
              <a:ext uri="{FF2B5EF4-FFF2-40B4-BE49-F238E27FC236}">
                <a16:creationId xmlns:a16="http://schemas.microsoft.com/office/drawing/2014/main" id="{D8E0BCE3-4F6A-47D5-2EF0-87947CFA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6616411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75689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Learnings: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393394" y="378452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Acquisition of skills in Python, Flask, Express.js, Node.js, and MongoDB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2393394" y="422874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Integration of machine learning into web development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393394" y="467296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 feedback and iterative development for user-centric design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2393394" y="511718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Collaboration and division of work among team members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14884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Challenges: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398639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Technical Challenges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3" y="4132443"/>
            <a:ext cx="28009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Debugging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24180" y="4615093"/>
            <a:ext cx="28009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Ensuring smooth integration between frontend and backend and also integrating the model with node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app.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743932" y="339863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Collection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5743932" y="4204371"/>
            <a:ext cx="28009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Finding an appropriate dataset and cleaning and feature selection for better user experience.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449872" y="3398639"/>
            <a:ext cx="399718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Machine Learning Model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9463684" y="4231600"/>
            <a:ext cx="28009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Fine-tuning for better accuracy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0758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44590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Future Scope: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675001" y="347352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Enhanced Features: Continuous improvement of period tracking and PCOS prediction algorithms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75001" y="4273153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Community Engagement: Expand blog section, forums, and user interactions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75001" y="5072777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8714235C-2AC2-FFFE-9868-1200BF88CD6E}"/>
              </a:ext>
            </a:extLst>
          </p:cNvPr>
          <p:cNvSpPr/>
          <p:nvPr/>
        </p:nvSpPr>
        <p:spPr>
          <a:xfrm>
            <a:off x="6675001" y="5072777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Interactive OpenAI chatbot which will help you with your mood swings and give you health tips.</a:t>
            </a: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Global Language and Culture adaptation.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15157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Conclusion: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401378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Project Impact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3" y="404002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PCOS prediction model has achieved maximum 84% accuracy, empowering women with accurate period tracking.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401378"/>
            <a:ext cx="30175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Community Building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5743932" y="4040029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have fostered a supportive community through blogs and information sharing.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401378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Technological Advancements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9449872" y="445650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have combined machine learning, web development, and data analysis for a holistic solution.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037993" y="167985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References: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737783"/>
            <a:ext cx="10849668" cy="12355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IN" sz="1600" dirty="0">
                <a:solidFill>
                  <a:schemeClr val="bg1">
                    <a:lumMod val="95000"/>
                  </a:schemeClr>
                </a:solidFill>
              </a:rPr>
              <a:t>H. Thakur, A. Aronsson, S. </a:t>
            </a:r>
            <a:r>
              <a:rPr lang="en-IN" sz="1600" dirty="0" err="1">
                <a:solidFill>
                  <a:schemeClr val="bg1">
                    <a:lumMod val="95000"/>
                  </a:schemeClr>
                </a:solidFill>
              </a:rPr>
              <a:t>Bansode</a:t>
            </a:r>
            <a:r>
              <a:rPr lang="en-IN" sz="1600" dirty="0">
                <a:solidFill>
                  <a:schemeClr val="bg1">
                    <a:lumMod val="95000"/>
                  </a:schemeClr>
                </a:solidFill>
              </a:rPr>
              <a:t>, C. S. </a:t>
            </a:r>
            <a:r>
              <a:rPr lang="en-IN" sz="1600" dirty="0" err="1">
                <a:solidFill>
                  <a:schemeClr val="bg1">
                    <a:lumMod val="95000"/>
                  </a:schemeClr>
                </a:solidFill>
              </a:rPr>
              <a:t>Lundborg</a:t>
            </a:r>
            <a:r>
              <a:rPr lang="en-IN" sz="1600" dirty="0">
                <a:solidFill>
                  <a:schemeClr val="bg1">
                    <a:lumMod val="95000"/>
                  </a:schemeClr>
                </a:solidFill>
              </a:rPr>
              <a:t>, S. </a:t>
            </a:r>
            <a:r>
              <a:rPr lang="en-IN" sz="1600" dirty="0" err="1">
                <a:solidFill>
                  <a:schemeClr val="bg1">
                    <a:lumMod val="95000"/>
                  </a:schemeClr>
                </a:solidFill>
              </a:rPr>
              <a:t>Dalvie</a:t>
            </a:r>
            <a:r>
              <a:rPr lang="en-IN" sz="1600" dirty="0">
                <a:solidFill>
                  <a:schemeClr val="bg1">
                    <a:lumMod val="95000"/>
                  </a:schemeClr>
                </a:solidFill>
              </a:rPr>
              <a:t>, and E. </a:t>
            </a:r>
            <a:r>
              <a:rPr lang="en-IN" sz="1600" dirty="0" err="1">
                <a:solidFill>
                  <a:schemeClr val="bg1">
                    <a:lumMod val="95000"/>
                  </a:schemeClr>
                </a:solidFill>
              </a:rPr>
              <a:t>Faxelid</a:t>
            </a:r>
            <a:r>
              <a:rPr lang="en-IN" sz="1600" dirty="0">
                <a:solidFill>
                  <a:schemeClr val="bg1">
                    <a:lumMod val="95000"/>
                  </a:schemeClr>
                </a:solidFill>
              </a:rPr>
              <a:t>, “Knowledge, Practices, 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IN" sz="1600" dirty="0">
                <a:solidFill>
                  <a:schemeClr val="bg1">
                    <a:lumMod val="95000"/>
                  </a:schemeClr>
                </a:solidFill>
              </a:rPr>
              <a:t>       and Restrictions Related to Menstruation among Young Women from Low Socioeconomic Community in Mumbai, India,” 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IN" sz="1600" dirty="0">
                <a:solidFill>
                  <a:schemeClr val="bg1">
                    <a:lumMod val="95000"/>
                  </a:schemeClr>
                </a:solidFill>
              </a:rPr>
              <a:t>       Frontiers in Public Health, vol. 2, Jul. 2014, </a:t>
            </a:r>
            <a:r>
              <a:rPr lang="en-IN" sz="1600" dirty="0" err="1">
                <a:solidFill>
                  <a:schemeClr val="bg1">
                    <a:lumMod val="95000"/>
                  </a:schemeClr>
                </a:solidFill>
              </a:rPr>
              <a:t>doi</a:t>
            </a:r>
            <a:r>
              <a:rPr lang="en-IN" sz="1600" dirty="0">
                <a:solidFill>
                  <a:schemeClr val="bg1">
                    <a:lumMod val="95000"/>
                  </a:schemeClr>
                </a:solidFill>
              </a:rPr>
              <a:t>: 10.3389/fpubh.2014.00072.</a:t>
            </a:r>
          </a:p>
          <a:p>
            <a:pPr marL="285750" indent="-285750" algn="l">
              <a:lnSpc>
                <a:spcPts val="2799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“PCOS Perception analysis prediction using Machine learning algorithms,” IEEE Conference Publication 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      | IEEE Xplore.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https://ieeexplore.ieee.org/document/10054279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 algn="l">
              <a:lnSpc>
                <a:spcPts val="2799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Thakre, V. (2020).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PCOcare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: PCOS Detection and Prediction using Machine Learning Algorithms. Bioscience 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      Biotechnology Research Communications, 13(14), 240–244.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https://doi.org/10.21786/bbrc/13.14/56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l">
              <a:lnSpc>
                <a:spcPts val="2799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Omidvar, S., Amiri, F. N., Bakhtiari, A., &amp; Begum, K. (2018). A study on menstruation of Indian adolescent girls 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     in an urban area of South India. Journal of Family Medicine and Primary Care, 7(4), 698. https://doi.org/10.4103/jfmpc.jfmpc_258_17</a:t>
            </a:r>
          </a:p>
          <a:p>
            <a:pPr marL="285750" indent="-285750" algn="l">
              <a:lnSpc>
                <a:spcPts val="2799"/>
              </a:lnSpc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algn="l">
              <a:lnSpc>
                <a:spcPts val="2799"/>
              </a:lnSpc>
              <a:buSzPct val="100000"/>
            </a:pP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2215693" y="669656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028095" y="678538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3840497" y="656327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060829" y="709637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F0FAB6FB-B358-9DF8-672D-E1CAB026D97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127EB-F2CF-3E87-7AD0-BC1DDE9A3A9C}"/>
              </a:ext>
            </a:extLst>
          </p:cNvPr>
          <p:cNvSpPr txBox="1"/>
          <p:nvPr/>
        </p:nvSpPr>
        <p:spPr>
          <a:xfrm>
            <a:off x="4170555" y="3222702"/>
            <a:ext cx="71144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Thank You</a:t>
            </a:r>
            <a:endParaRPr lang="en-US" sz="9600" dirty="0"/>
          </a:p>
          <a:p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179872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19659" y="2862844"/>
            <a:ext cx="50749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 Statement: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4626054"/>
            <a:ext cx="3370064" cy="2782491"/>
          </a:xfrm>
          <a:prstGeom prst="roundRect">
            <a:avLst>
              <a:gd name="adj" fmla="val 2396"/>
            </a:avLst>
          </a:prstGeom>
          <a:solidFill>
            <a:srgbClr val="312140"/>
          </a:solidFill>
          <a:ln/>
        </p:spPr>
      </p:sp>
      <p:sp>
        <p:nvSpPr>
          <p:cNvPr id="7" name="Text 4"/>
          <p:cNvSpPr/>
          <p:nvPr/>
        </p:nvSpPr>
        <p:spPr>
          <a:xfrm>
            <a:off x="2260163" y="4848225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Lack of awareness and access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260163" y="5764768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Many women lack awareness and access to reliable information on women's health.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630228" y="4626054"/>
            <a:ext cx="3370064" cy="2782491"/>
          </a:xfrm>
          <a:prstGeom prst="roundRect">
            <a:avLst>
              <a:gd name="adj" fmla="val 2396"/>
            </a:avLst>
          </a:prstGeom>
          <a:solidFill>
            <a:srgbClr val="312140"/>
          </a:solidFill>
          <a:ln/>
        </p:spPr>
      </p:sp>
      <p:sp>
        <p:nvSpPr>
          <p:cNvPr id="10" name="Text 7"/>
          <p:cNvSpPr/>
          <p:nvPr/>
        </p:nvSpPr>
        <p:spPr>
          <a:xfrm>
            <a:off x="5852398" y="4848225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Myths and misinformation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852398" y="5764768"/>
            <a:ext cx="292572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There are prevalent myths and misinformation about menstrual health.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222462" y="4626054"/>
            <a:ext cx="3370064" cy="2782491"/>
          </a:xfrm>
          <a:prstGeom prst="roundRect">
            <a:avLst>
              <a:gd name="adj" fmla="val 2396"/>
            </a:avLst>
          </a:prstGeom>
          <a:solidFill>
            <a:srgbClr val="312140"/>
          </a:solidFill>
          <a:ln/>
        </p:spPr>
      </p:sp>
      <p:sp>
        <p:nvSpPr>
          <p:cNvPr id="13" name="Text 10"/>
          <p:cNvSpPr/>
          <p:nvPr/>
        </p:nvSpPr>
        <p:spPr>
          <a:xfrm>
            <a:off x="9444633" y="484822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Limited tools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9444633" y="5417582"/>
            <a:ext cx="292572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There are limited tools for accurate period tracking and PCOS prediction.</a:t>
            </a: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A33E85-02D5-64C6-9C9F-9E9B10A054E7}"/>
              </a:ext>
            </a:extLst>
          </p:cNvPr>
          <p:cNvSpPr txBox="1"/>
          <p:nvPr/>
        </p:nvSpPr>
        <p:spPr>
          <a:xfrm>
            <a:off x="1981225" y="3792579"/>
            <a:ext cx="1153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</a:t>
            </a:r>
            <a:r>
              <a:rPr lang="en-US" sz="18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omen Health victim of many prejudices and lack of helpful accurate tools. </a:t>
            </a:r>
            <a:endParaRPr lang="en-US" sz="1800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21516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3715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Solution: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175867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490442"/>
            <a:ext cx="2880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Comprehensive Website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059799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have developed a comprehensive website for fostering awareness regarding women health and provide females with a safe and healthy space.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175867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49056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Helpful Features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059918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website includes features such as period tracking, PCOS prediction, exercise recommendations, government schemes, myth busters, data feedback, and a blog section.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75867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490561"/>
            <a:ext cx="3017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Supportive Community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05991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aim to create a supportive community where women can find accurate information and connect with others.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8670" y="745927"/>
            <a:ext cx="5047655" cy="7885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210"/>
              </a:lnSpc>
              <a:buNone/>
            </a:pPr>
            <a:r>
              <a:rPr lang="en-US" sz="4968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Features</a:t>
            </a:r>
            <a:endParaRPr lang="en-US" sz="4968" dirty="0"/>
          </a:p>
        </p:txBody>
      </p:sp>
      <p:sp>
        <p:nvSpPr>
          <p:cNvPr id="6" name="Text 3"/>
          <p:cNvSpPr/>
          <p:nvPr/>
        </p:nvSpPr>
        <p:spPr>
          <a:xfrm>
            <a:off x="1116520" y="4517808"/>
            <a:ext cx="7230308" cy="672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endParaRPr lang="en-US" sz="1656" dirty="0"/>
          </a:p>
        </p:txBody>
      </p:sp>
      <p:sp>
        <p:nvSpPr>
          <p:cNvPr id="7" name="Text 4"/>
          <p:cNvSpPr/>
          <p:nvPr/>
        </p:nvSpPr>
        <p:spPr>
          <a:xfrm>
            <a:off x="1125022" y="5227182"/>
            <a:ext cx="7230308" cy="672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ts val="2650"/>
              </a:lnSpc>
              <a:buSzPct val="100000"/>
            </a:pPr>
            <a:endParaRPr lang="en-US" sz="1656" dirty="0"/>
          </a:p>
        </p:txBody>
      </p:sp>
      <p:sp>
        <p:nvSpPr>
          <p:cNvPr id="8" name="Text 5"/>
          <p:cNvSpPr/>
          <p:nvPr/>
        </p:nvSpPr>
        <p:spPr>
          <a:xfrm>
            <a:off x="1116520" y="3145339"/>
            <a:ext cx="7230308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endParaRPr lang="en-US" sz="1656" dirty="0"/>
          </a:p>
        </p:txBody>
      </p:sp>
      <p:sp>
        <p:nvSpPr>
          <p:cNvPr id="9" name="Text 6"/>
          <p:cNvSpPr/>
          <p:nvPr/>
        </p:nvSpPr>
        <p:spPr>
          <a:xfrm>
            <a:off x="1125022" y="3783806"/>
            <a:ext cx="7230308" cy="672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endParaRPr lang="en-US" sz="1656" dirty="0"/>
          </a:p>
        </p:txBody>
      </p:sp>
      <p:sp>
        <p:nvSpPr>
          <p:cNvPr id="10" name="Text 7"/>
          <p:cNvSpPr/>
          <p:nvPr/>
        </p:nvSpPr>
        <p:spPr>
          <a:xfrm>
            <a:off x="870785" y="2807354"/>
            <a:ext cx="7230308" cy="30556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PCOS Prediction</a:t>
            </a:r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Period tracking</a:t>
            </a:r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Myth Busters</a:t>
            </a:r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Blogs Section</a:t>
            </a:r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Feedback Form and data display</a:t>
            </a:r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Physical Exercises Recommendations</a:t>
            </a:r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Government Schemes Information</a:t>
            </a:r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Contact Us information</a:t>
            </a:r>
          </a:p>
          <a:p>
            <a:pPr marL="285750" indent="-285750" algn="l">
              <a:lnSpc>
                <a:spcPts val="2650"/>
              </a:lnSpc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116520" y="2598783"/>
            <a:ext cx="7230308" cy="672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endParaRPr lang="en-US" sz="1656" dirty="0"/>
          </a:p>
        </p:txBody>
      </p:sp>
      <p:sp>
        <p:nvSpPr>
          <p:cNvPr id="12" name="Text 9"/>
          <p:cNvSpPr/>
          <p:nvPr/>
        </p:nvSpPr>
        <p:spPr>
          <a:xfrm>
            <a:off x="1125022" y="6054090"/>
            <a:ext cx="7230308" cy="672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endParaRPr lang="en-US" sz="1656" dirty="0"/>
          </a:p>
        </p:txBody>
      </p:sp>
      <p:sp>
        <p:nvSpPr>
          <p:cNvPr id="13" name="Text 10"/>
          <p:cNvSpPr/>
          <p:nvPr/>
        </p:nvSpPr>
        <p:spPr>
          <a:xfrm>
            <a:off x="1125022" y="6810851"/>
            <a:ext cx="7230308" cy="672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endParaRPr lang="en-US" sz="165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2943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Toolchain: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368153"/>
            <a:ext cx="5166122" cy="1724501"/>
          </a:xfrm>
          <a:prstGeom prst="roundRect">
            <a:avLst>
              <a:gd name="adj" fmla="val 3865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2260163" y="25903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Web Frameworks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3159681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have used Flask (Python), Express.js, and Node.js as our web frameworks.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368153"/>
            <a:ext cx="5166122" cy="1724501"/>
          </a:xfrm>
          <a:prstGeom prst="roundRect">
            <a:avLst>
              <a:gd name="adj" fmla="val 3865"/>
            </a:avLst>
          </a:prstGeom>
          <a:solidFill>
            <a:srgbClr val="312140"/>
          </a:solidFill>
          <a:ln/>
        </p:spPr>
      </p:sp>
      <p:sp>
        <p:nvSpPr>
          <p:cNvPr id="9" name="Text 7"/>
          <p:cNvSpPr/>
          <p:nvPr/>
        </p:nvSpPr>
        <p:spPr>
          <a:xfrm>
            <a:off x="7648456" y="25903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Database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3159681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have used MongoDB (NoSQL) as our database.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314825"/>
            <a:ext cx="5166122" cy="2079903"/>
          </a:xfrm>
          <a:prstGeom prst="roundRect">
            <a:avLst>
              <a:gd name="adj" fmla="val 3205"/>
            </a:avLst>
          </a:prstGeom>
          <a:solidFill>
            <a:srgbClr val="312140"/>
          </a:solidFill>
          <a:ln/>
        </p:spPr>
      </p:sp>
      <p:sp>
        <p:nvSpPr>
          <p:cNvPr id="12" name="Text 10"/>
          <p:cNvSpPr/>
          <p:nvPr/>
        </p:nvSpPr>
        <p:spPr>
          <a:xfrm>
            <a:off x="2260163" y="453699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Machine Learning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0163" y="5106353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have utilized Python libraries such as scikit-learn and pandas for machine learning.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314825"/>
            <a:ext cx="5166122" cy="2079903"/>
          </a:xfrm>
          <a:prstGeom prst="roundRect">
            <a:avLst>
              <a:gd name="adj" fmla="val 3205"/>
            </a:avLst>
          </a:prstGeom>
          <a:solidFill>
            <a:srgbClr val="312140"/>
          </a:solidFill>
          <a:ln/>
        </p:spPr>
      </p:sp>
      <p:sp>
        <p:nvSpPr>
          <p:cNvPr id="15" name="Text 13"/>
          <p:cNvSpPr/>
          <p:nvPr/>
        </p:nvSpPr>
        <p:spPr>
          <a:xfrm>
            <a:off x="7648456" y="453699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Frontend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48456" y="5106353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frontend of our website is built using HTML, CSS, and JavaScript (EJS for dynamic content rendering).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2037993" y="66446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have also used Google Forms for real-time data collection and collaboration.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1E297-2059-E544-B73E-1291A1C38718}"/>
              </a:ext>
            </a:extLst>
          </p:cNvPr>
          <p:cNvSpPr txBox="1"/>
          <p:nvPr/>
        </p:nvSpPr>
        <p:spPr>
          <a:xfrm>
            <a:off x="570155" y="755895"/>
            <a:ext cx="12990439" cy="77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Survey and Real time Data Collection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2BA893-20FC-C76D-70ED-EC574599AE8C}"/>
              </a:ext>
            </a:extLst>
          </p:cNvPr>
          <p:cNvSpPr txBox="1"/>
          <p:nvPr/>
        </p:nvSpPr>
        <p:spPr>
          <a:xfrm>
            <a:off x="570155" y="1698213"/>
            <a:ext cx="12231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have also used Google Forms to conduct a survey on menstrual health questions and collected data from several females around us and gained some valuable insights.</a:t>
            </a:r>
            <a:endParaRPr lang="en-US" sz="2400" dirty="0"/>
          </a:p>
          <a:p>
            <a:endParaRPr lang="en-IN" sz="2400" dirty="0"/>
          </a:p>
        </p:txBody>
      </p:sp>
      <p:pic>
        <p:nvPicPr>
          <p:cNvPr id="2050" name="Picture 2" descr="Forms response chart. Question title: What are the most common menstrual symptoms you experience? (Select all that apply)&#10;. Number of responses: 38 responses.">
            <a:extLst>
              <a:ext uri="{FF2B5EF4-FFF2-40B4-BE49-F238E27FC236}">
                <a16:creationId xmlns:a16="http://schemas.microsoft.com/office/drawing/2014/main" id="{74304A44-692C-4AF2-4F5D-39A11E5CA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" t="4092" r="6771" b="6763"/>
          <a:stretch/>
        </p:blipFill>
        <p:spPr bwMode="auto">
          <a:xfrm>
            <a:off x="570155" y="3423528"/>
            <a:ext cx="6949862" cy="325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6EC9B8-1AD4-9420-1E58-5880C75A2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720" y="3388335"/>
            <a:ext cx="5863099" cy="32830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14112" y="4023360"/>
            <a:ext cx="6686396" cy="2130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12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Demo:</a:t>
            </a:r>
            <a:endParaRPr lang="en-US" sz="12000" dirty="0"/>
          </a:p>
        </p:txBody>
      </p:sp>
      <p:sp>
        <p:nvSpPr>
          <p:cNvPr id="6" name="Text 3"/>
          <p:cNvSpPr/>
          <p:nvPr/>
        </p:nvSpPr>
        <p:spPr>
          <a:xfrm>
            <a:off x="1188601" y="3473529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601" y="3917752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5072777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2037993" y="1196340"/>
            <a:ext cx="45110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335054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365117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425648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037993" y="486179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546711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037993" y="607242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037993" y="667773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endParaRPr lang="en-US" sz="1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A7721-E9DB-FA5A-AEE1-C68FCBCEA805}"/>
              </a:ext>
            </a:extLst>
          </p:cNvPr>
          <p:cNvSpPr txBox="1"/>
          <p:nvPr/>
        </p:nvSpPr>
        <p:spPr>
          <a:xfrm>
            <a:off x="1323191" y="1301675"/>
            <a:ext cx="72291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Dataset Overview</a:t>
            </a:r>
            <a:endParaRPr lang="en-IN" sz="5400" dirty="0"/>
          </a:p>
          <a:p>
            <a:endParaRPr lang="en-IN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B026F4-5BB5-96E8-FFF1-0436C407D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298" y="1605331"/>
            <a:ext cx="4561911" cy="56775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4B9786-D7D0-5D93-EA65-F989CD11CF1C}"/>
              </a:ext>
            </a:extLst>
          </p:cNvPr>
          <p:cNvSpPr txBox="1"/>
          <p:nvPr/>
        </p:nvSpPr>
        <p:spPr>
          <a:xfrm>
            <a:off x="1430766" y="2944525"/>
            <a:ext cx="617488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Kaggle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The dataset consists of 541 PCOS feature description and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This data is collected from 10 different hospitals across Kerala, India.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Total selected 22 features from 44 in total.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Use different techniques to predict the result on this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0758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2037993" y="2398752"/>
            <a:ext cx="5638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53746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414278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458700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503122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547544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E705B0-0E00-91EB-6234-0E768748CAA1}"/>
              </a:ext>
            </a:extLst>
          </p:cNvPr>
          <p:cNvSpPr txBox="1"/>
          <p:nvPr/>
        </p:nvSpPr>
        <p:spPr>
          <a:xfrm>
            <a:off x="1146900" y="704136"/>
            <a:ext cx="13059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Machine Learning Algorithms (PCOS Prediction)</a:t>
            </a:r>
            <a:endParaRPr lang="en-US" sz="4800" dirty="0"/>
          </a:p>
          <a:p>
            <a:endParaRPr lang="en-IN" sz="48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9E27F88-153E-60ED-170F-9D907292A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381265"/>
              </p:ext>
            </p:extLst>
          </p:nvPr>
        </p:nvGraphicFramePr>
        <p:xfrm>
          <a:off x="2180216" y="3270325"/>
          <a:ext cx="9753600" cy="42224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304436108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365593662"/>
                    </a:ext>
                  </a:extLst>
                </a:gridCol>
              </a:tblGrid>
              <a:tr h="119647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Model Name 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 Score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710867"/>
                  </a:ext>
                </a:extLst>
              </a:tr>
              <a:tr h="10086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Logistic Regression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84%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2620112"/>
                  </a:ext>
                </a:extLst>
              </a:tr>
              <a:tr h="10086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Random Forest Regression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79%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5474"/>
                  </a:ext>
                </a:extLst>
              </a:tr>
              <a:tr h="10086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Support Vector Machine(SVM)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67%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74294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B06C3C2-E53C-F8F6-BF69-EF7981105162}"/>
              </a:ext>
            </a:extLst>
          </p:cNvPr>
          <p:cNvSpPr txBox="1"/>
          <p:nvPr/>
        </p:nvSpPr>
        <p:spPr>
          <a:xfrm>
            <a:off x="1269402" y="1904104"/>
            <a:ext cx="12091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Logistic regression, Random Forest Regression and SVM are the three models used for comparative analysis and these are the final accuracy rates.</a:t>
            </a:r>
            <a:endParaRPr lang="en-US" sz="1800" dirty="0"/>
          </a:p>
          <a:p>
            <a:endParaRPr lang="en-IN" sz="1800" dirty="0"/>
          </a:p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823</Words>
  <Application>Microsoft Office PowerPoint</Application>
  <PresentationFormat>Custom</PresentationFormat>
  <Paragraphs>115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Barlow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Apeksha jain</cp:lastModifiedBy>
  <cp:revision>9</cp:revision>
  <dcterms:created xsi:type="dcterms:W3CDTF">2023-11-30T12:53:44Z</dcterms:created>
  <dcterms:modified xsi:type="dcterms:W3CDTF">2024-09-24T10:54:44Z</dcterms:modified>
</cp:coreProperties>
</file>